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6" r:id="rId2"/>
    <p:sldId id="256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442E092-5D6B-4D18-9F6A-5B151ED5BB45}" type="datetimeFigureOut">
              <a:rPr lang="en-US"/>
              <a:pPr>
                <a:defRPr/>
              </a:pPr>
              <a:t>2/5/2010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6FCDE55-DF64-48B6-800E-7A11DE6BE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How?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524AF4-2E54-4E6C-A348-035CAA0BF9C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Why? How does this improve attentiveness?</a:t>
            </a:r>
          </a:p>
          <a:p>
            <a:pPr>
              <a:spcBef>
                <a:spcPct val="0"/>
              </a:spcBef>
            </a:pPr>
            <a:r>
              <a:rPr lang="en-US" smtClean="0"/>
              <a:t>Does it matter if they are sitting in their desk as long as the task is completed – remember to keep it developmentally appropriate and that during the year they make take leaps in their ability to attend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B3E7FCD-0D60-4FBF-90DF-336CF51DFF4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Yes, sometimes we want to say that, but let’s make it politically correct…</a:t>
            </a: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1296011-D271-4B90-8505-8357813EF71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A3C05-F102-465C-9D77-17E3343C6190}" type="datetimeFigureOut">
              <a:rPr lang="en-US"/>
              <a:pPr>
                <a:defRPr/>
              </a:pPr>
              <a:t>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9FCCF-D0D8-4486-B0DD-96845B7E7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E6ED6-42CE-44A7-A957-BB200402004F}" type="datetimeFigureOut">
              <a:rPr lang="en-US"/>
              <a:pPr>
                <a:defRPr/>
              </a:pPr>
              <a:t>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8AF66-529B-4611-BBAE-D73808ED6A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30851-8C80-4BEA-9128-DF7A59C1FBED}" type="datetimeFigureOut">
              <a:rPr lang="en-US"/>
              <a:pPr>
                <a:defRPr/>
              </a:pPr>
              <a:t>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1E673-B4B9-46E6-A99A-70308C780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8896E-901B-4F33-85D4-EC5EF4807C8D}" type="datetimeFigureOut">
              <a:rPr lang="en-US"/>
              <a:pPr>
                <a:defRPr/>
              </a:pPr>
              <a:t>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F7B81-BE44-4584-BAEB-08E6BCA3C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3F676-6E6C-4E25-958E-5B66501E6E46}" type="datetimeFigureOut">
              <a:rPr lang="en-US"/>
              <a:pPr>
                <a:defRPr/>
              </a:pPr>
              <a:t>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312F9-96F5-4778-A784-1050B0F425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403E7-881B-4BBF-A996-63FC0398F557}" type="datetimeFigureOut">
              <a:rPr lang="en-US"/>
              <a:pPr>
                <a:defRPr/>
              </a:pPr>
              <a:t>2/5/2010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82094-70DE-45FC-BCF9-5E1196942A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A13D6-704F-4E72-ADAA-8A940A8C187A}" type="datetimeFigureOut">
              <a:rPr lang="en-US"/>
              <a:pPr>
                <a:defRPr/>
              </a:pPr>
              <a:t>2/5/2010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8B63B-727B-4829-A7C7-8F236F606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34B9B-84D9-454A-B708-925F8E51DA5C}" type="datetimeFigureOut">
              <a:rPr lang="en-US"/>
              <a:pPr>
                <a:defRPr/>
              </a:pPr>
              <a:t>2/5/2010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F61E1-7530-4A4C-97C0-96012A2754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87D09-87F1-4AA8-BC4A-24DCC71E055B}" type="datetimeFigureOut">
              <a:rPr lang="en-US"/>
              <a:pPr>
                <a:defRPr/>
              </a:pPr>
              <a:t>2/5/2010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532FF-1EA4-4A8A-9164-94D02B0BD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B7D39-374B-4BCF-AA2F-804DD884CE52}" type="datetimeFigureOut">
              <a:rPr lang="en-US"/>
              <a:pPr>
                <a:defRPr/>
              </a:pPr>
              <a:t>2/5/2010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83D12-6404-454F-8BED-3DADAF595C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B78CE-BB66-4486-9491-01D98F9EB63D}" type="datetimeFigureOut">
              <a:rPr lang="en-US"/>
              <a:pPr>
                <a:defRPr/>
              </a:pPr>
              <a:t>2/5/2010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29E09-3254-44ED-87D9-D8D43FBEE6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46FB59-02AB-4BB2-A9EB-F84EC70D2D33}" type="datetimeFigureOut">
              <a:rPr lang="en-US"/>
              <a:pPr>
                <a:defRPr/>
              </a:pPr>
              <a:t>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115C6C-5A73-4879-B089-3F07349D85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800" smtClean="0">
                <a:latin typeface="Bauhaus 93"/>
              </a:rPr>
              <a:t>You want this kid to do what?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Making IEPs sound like Alberta Learning’s Dream.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Inattentiveness</a:t>
            </a:r>
          </a:p>
        </p:txBody>
      </p:sp>
      <p:sp>
        <p:nvSpPr>
          <p:cNvPr id="24578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Long term goal: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OOPS: </a:t>
            </a:r>
            <a:r>
              <a:rPr lang="en-US" dirty="0" err="1" smtClean="0"/>
              <a:t>Abbygail</a:t>
            </a:r>
            <a:r>
              <a:rPr lang="en-US" dirty="0" smtClean="0"/>
              <a:t> will sit at her desk for 15 minutes by June 2010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BETTER: </a:t>
            </a:r>
            <a:r>
              <a:rPr lang="en-US" dirty="0" err="1" smtClean="0"/>
              <a:t>Abbygail</a:t>
            </a:r>
            <a:r>
              <a:rPr lang="en-US" dirty="0" smtClean="0"/>
              <a:t> will focus on class work for 15 minutes before requiring a break 3 out of 5 times per day by June 2010</a:t>
            </a:r>
            <a:endParaRPr lang="en-US" dirty="0"/>
          </a:p>
        </p:txBody>
      </p:sp>
      <p:sp>
        <p:nvSpPr>
          <p:cNvPr id="24580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Short term goal: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 rtlCol="0">
            <a:normAutofit lnSpcReduction="1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OOPS:  </a:t>
            </a:r>
            <a:r>
              <a:rPr lang="en-US" dirty="0" err="1" smtClean="0"/>
              <a:t>Abbygail</a:t>
            </a:r>
            <a:r>
              <a:rPr lang="en-US" dirty="0" smtClean="0"/>
              <a:t> will improve her attention during classroom instruction by March 2009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BETTER: </a:t>
            </a:r>
            <a:r>
              <a:rPr lang="en-US" dirty="0" err="1" smtClean="0"/>
              <a:t>Abbygail</a:t>
            </a:r>
            <a:r>
              <a:rPr lang="en-US" dirty="0" smtClean="0"/>
              <a:t> will remove herself from distracting situations 3 out of 5 times per day to ensure she completes 15 minutes of </a:t>
            </a:r>
            <a:r>
              <a:rPr lang="en-US" dirty="0" err="1" smtClean="0"/>
              <a:t>classwork</a:t>
            </a:r>
            <a:r>
              <a:rPr lang="en-US" dirty="0" smtClean="0"/>
              <a:t> by March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Independence</a:t>
            </a:r>
          </a:p>
        </p:txBody>
      </p:sp>
      <p:sp>
        <p:nvSpPr>
          <p:cNvPr id="26626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Long term goal: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133032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OOPS: </a:t>
            </a:r>
            <a:r>
              <a:rPr lang="en-US" dirty="0" err="1" smtClean="0"/>
              <a:t>Abbygail</a:t>
            </a:r>
            <a:r>
              <a:rPr lang="en-US" dirty="0" smtClean="0"/>
              <a:t> will be able to find a pencil by herself by June 2010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26628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Short term goal: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17792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mtClean="0"/>
              <a:t>OOPS: By November 2009, Abbygail will …</a:t>
            </a: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57200" y="4038600"/>
            <a:ext cx="4040188" cy="1330325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>
                <a:latin typeface="+mn-lt"/>
              </a:rPr>
              <a:t>BETTER: </a:t>
            </a:r>
            <a:r>
              <a:rPr lang="en-US" sz="2400" dirty="0" err="1">
                <a:latin typeface="+mn-lt"/>
              </a:rPr>
              <a:t>Abbygail</a:t>
            </a:r>
            <a:r>
              <a:rPr lang="en-US" sz="2400" dirty="0">
                <a:latin typeface="+mn-lt"/>
              </a:rPr>
              <a:t> will gain independence in simple routines by June 2010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dirty="0">
              <a:latin typeface="+mn-lt"/>
            </a:endParaRPr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4724400" y="4038600"/>
            <a:ext cx="4041775" cy="17526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>
                <a:latin typeface="+mn-lt"/>
              </a:rPr>
              <a:t>BETTER: Using her PECS system, </a:t>
            </a:r>
            <a:r>
              <a:rPr lang="en-US" sz="2400" dirty="0" err="1">
                <a:latin typeface="+mn-lt"/>
              </a:rPr>
              <a:t>Abbygail</a:t>
            </a:r>
            <a:r>
              <a:rPr lang="en-US" sz="2400" dirty="0">
                <a:latin typeface="+mn-lt"/>
              </a:rPr>
              <a:t> will be able to complete basic daily routines for pencils and binders without adult direction 3 out of 5 times per day by November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6" grpId="0" build="p"/>
      <p:bldP spid="8" grpId="0" build="allAtOnce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Your turn…</a:t>
            </a:r>
          </a:p>
        </p:txBody>
      </p:sp>
      <p:pic>
        <p:nvPicPr>
          <p:cNvPr id="28674" name="Content Placeholder 4" descr="horse-run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5050" y="1522413"/>
            <a:ext cx="5111750" cy="3354387"/>
          </a:xfrm>
        </p:spPr>
      </p:pic>
      <p:sp>
        <p:nvSpPr>
          <p:cNvPr id="28675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z="1600" smtClean="0"/>
              <a:t>We all know someone to bounce wording off of – use them!</a:t>
            </a:r>
          </a:p>
          <a:p>
            <a:pPr>
              <a:buFont typeface="Arial" charset="0"/>
              <a:buChar char="•"/>
            </a:pPr>
            <a:r>
              <a:rPr lang="en-US" sz="1600" smtClean="0"/>
              <a:t>Check – that is why the IPP goes home before it is signed – if you have to explain what you mean to parents, time to reword </a:t>
            </a:r>
          </a:p>
          <a:p>
            <a:pPr>
              <a:buFont typeface="Arial" charset="0"/>
              <a:buChar char="•"/>
            </a:pPr>
            <a:r>
              <a:rPr lang="en-US" sz="1600" smtClean="0"/>
              <a:t>Don’t be afraid to update as the year progresses or finish a goal and add a new one before the year ends</a:t>
            </a:r>
          </a:p>
          <a:p>
            <a:pPr>
              <a:buFont typeface="Arial" charset="0"/>
              <a:buChar char="•"/>
            </a:pPr>
            <a:r>
              <a:rPr lang="en-US" sz="1600" smtClean="0"/>
              <a:t>If it ain’t as measureable as you thought, fix it</a:t>
            </a:r>
          </a:p>
          <a:p>
            <a:pPr>
              <a:buFont typeface="Arial" charset="0"/>
              <a:buChar char="•"/>
            </a:pPr>
            <a:r>
              <a:rPr lang="en-US" sz="1600" smtClean="0"/>
              <a:t>If it ain’t as specific as you thought, fix it</a:t>
            </a:r>
          </a:p>
          <a:p>
            <a:pPr>
              <a:buFont typeface="Arial" charset="0"/>
              <a:buChar char="•"/>
            </a:pPr>
            <a:r>
              <a:rPr lang="en-US" sz="1600" smtClean="0"/>
              <a:t>If you get to know the student and now it ain’t achievable or realistic, fix 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3" descr="1233289974dpZbeF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600200"/>
            <a:ext cx="6350000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I….P….P’s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does Alberta Learning want?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To know what we are actually doing with our students to help them improve…</a:t>
            </a:r>
          </a:p>
          <a:p>
            <a:r>
              <a:rPr lang="en-US" smtClean="0"/>
              <a:t>Goals: are realistic, specific, achievable, measureable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Realistic…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Know your student – don’t make a goal they can’t realistically finish – don’t make an autistic student leader of glee club</a:t>
            </a:r>
          </a:p>
          <a:p>
            <a:r>
              <a:rPr lang="en-US" smtClean="0"/>
              <a:t>Or your ADHD student sit</a:t>
            </a:r>
            <a:br>
              <a:rPr lang="en-US" smtClean="0"/>
            </a:br>
            <a:r>
              <a:rPr lang="en-US" smtClean="0"/>
              <a:t>still</a:t>
            </a:r>
          </a:p>
          <a:p>
            <a:r>
              <a:rPr lang="en-US" smtClean="0"/>
              <a:t>Or your LD student excel</a:t>
            </a:r>
            <a:br>
              <a:rPr lang="en-US" smtClean="0"/>
            </a:br>
            <a:r>
              <a:rPr lang="en-US" smtClean="0"/>
              <a:t>in taking dictation</a:t>
            </a:r>
          </a:p>
          <a:p>
            <a:pPr>
              <a:buFont typeface="Arial" charset="0"/>
              <a:buNone/>
            </a:pPr>
            <a:endParaRPr lang="en-US" smtClean="0"/>
          </a:p>
          <a:p>
            <a:endParaRPr lang="en-US" smtClean="0"/>
          </a:p>
        </p:txBody>
      </p:sp>
      <p:pic>
        <p:nvPicPr>
          <p:cNvPr id="17411" name="Picture 3" descr="horse_sittin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3124200"/>
            <a:ext cx="333375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495800" y="274638"/>
            <a:ext cx="4191000" cy="1143000"/>
          </a:xfrm>
        </p:spPr>
        <p:txBody>
          <a:bodyPr/>
          <a:lstStyle/>
          <a:p>
            <a:r>
              <a:rPr lang="en-US" smtClean="0"/>
              <a:t>Specific…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 anchor="b"/>
          <a:lstStyle/>
          <a:p>
            <a:r>
              <a:rPr lang="en-US" smtClean="0"/>
              <a:t>Alberta Learning requires they know our expectations, our strategies, and our follow through</a:t>
            </a:r>
          </a:p>
          <a:p>
            <a:r>
              <a:rPr lang="en-US" smtClean="0"/>
              <a:t>Assume they are aliens who don’t know your school or students - give them a map!</a:t>
            </a:r>
          </a:p>
        </p:txBody>
      </p:sp>
      <p:pic>
        <p:nvPicPr>
          <p:cNvPr id="18435" name="Picture 3" descr="140969-main_Ful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41960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19600" cy="1143000"/>
          </a:xfrm>
        </p:spPr>
        <p:txBody>
          <a:bodyPr/>
          <a:lstStyle/>
          <a:p>
            <a:r>
              <a:rPr lang="en-US" smtClean="0"/>
              <a:t>Achievable… 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 anchor="b"/>
          <a:lstStyle/>
          <a:p>
            <a:r>
              <a:rPr lang="en-US" smtClean="0"/>
              <a:t>Our students can do anything that they put their mind to, each </a:t>
            </a:r>
            <a:r>
              <a:rPr lang="en-US" u="sng" smtClean="0"/>
              <a:t>at their own pace</a:t>
            </a:r>
            <a:r>
              <a:rPr lang="en-US" smtClean="0"/>
              <a:t>.</a:t>
            </a:r>
          </a:p>
          <a:p>
            <a:r>
              <a:rPr lang="en-US" smtClean="0"/>
              <a:t>Make sure that this goal can actually be achieved in the time you have given them – or at least realistic progress made!</a:t>
            </a:r>
          </a:p>
          <a:p>
            <a:r>
              <a:rPr lang="en-US" smtClean="0"/>
              <a:t>It won’t always work, sometimes they will back track – but you won’t give them an impossible task.</a:t>
            </a:r>
          </a:p>
        </p:txBody>
      </p:sp>
      <p:pic>
        <p:nvPicPr>
          <p:cNvPr id="19459" name="Picture 3" descr="GR0S6CAX4VXIVCA2YHKRGCAT14CSACA2294H0CA4YHH56CAAZ74UTCA6ZUGF0CAAIIVLCCA8BX19NCA1LSMK6CAKGIZ59CAKCMSPICAHS0KI5CANMWWT8CAHW2I5RCA7SQZAHCA8WT4S0CAD4AH0RCATS8IEU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52400"/>
            <a:ext cx="41259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Measureable…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4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Accountability comes with accounting (aka math)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Set a certain # of periods or class chunks/day – 4, 5, 10 and then write your goals to fit this measurement scheme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You will not monitor every student, every day, every week – but you will monitor a certain number each day or week</a:t>
            </a:r>
            <a:endParaRPr lang="en-US" dirty="0"/>
          </a:p>
        </p:txBody>
      </p:sp>
      <p:pic>
        <p:nvPicPr>
          <p:cNvPr id="20483" name="Picture 3" descr="as_smb_thackergallery_57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953000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505200"/>
            <a:ext cx="7772400" cy="22637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So what does realistic, specific, achievable, and measureable look like?</a:t>
            </a:r>
            <a:endParaRPr lang="en-US" dirty="0"/>
          </a:p>
        </p:txBody>
      </p:sp>
      <p:sp>
        <p:nvSpPr>
          <p:cNvPr id="4" name="Cloud Callout 3"/>
          <p:cNvSpPr/>
          <p:nvPr/>
        </p:nvSpPr>
        <p:spPr>
          <a:xfrm>
            <a:off x="3200400" y="609600"/>
            <a:ext cx="5638800" cy="2743200"/>
          </a:xfrm>
          <a:prstGeom prst="cloudCallout">
            <a:avLst>
              <a:gd name="adj1" fmla="val -54248"/>
              <a:gd name="adj2" fmla="val 118056"/>
            </a:avLst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err="1">
                <a:solidFill>
                  <a:schemeClr val="tx2">
                    <a:lumMod val="75000"/>
                  </a:schemeClr>
                </a:solidFill>
              </a:rPr>
              <a:t>Hmmmm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….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Anti-social Behaviour</a:t>
            </a:r>
          </a:p>
        </p:txBody>
      </p:sp>
      <p:sp>
        <p:nvSpPr>
          <p:cNvPr id="22530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Long term goal: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140652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mtClean="0"/>
              <a:t>OOPS: Abbygail will improve social interaction by June 2009</a:t>
            </a:r>
          </a:p>
        </p:txBody>
      </p:sp>
      <p:sp>
        <p:nvSpPr>
          <p:cNvPr id="22532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Short  term goal: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smtClean="0"/>
              <a:t>OOPS: Abbygail will play with others at recess by November 2008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r>
              <a:rPr lang="en-US" smtClean="0"/>
              <a:t>BETTER:</a:t>
            </a:r>
          </a:p>
          <a:p>
            <a:pPr marL="0" indent="0">
              <a:buFont typeface="Arial" charset="0"/>
              <a:buNone/>
            </a:pPr>
            <a:r>
              <a:rPr lang="en-US" smtClean="0"/>
              <a:t>With adult support, Abbygail will spend one recess with one peer each week until November 2008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457200" y="3886200"/>
            <a:ext cx="4040188" cy="18288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>
                <a:latin typeface="+mn-lt"/>
              </a:rPr>
              <a:t>BETTER: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err="1">
                <a:latin typeface="+mn-lt"/>
              </a:rPr>
              <a:t>Abbygail</a:t>
            </a:r>
            <a:r>
              <a:rPr lang="en-US" sz="2400" dirty="0">
                <a:latin typeface="+mn-lt"/>
              </a:rPr>
              <a:t> will increase from 0 to 10 minutes spent positively interacting with peers by June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uiExpand="1" build="p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591</Words>
  <Application>Microsoft Office PowerPoint</Application>
  <PresentationFormat>On-screen Show (4:3)</PresentationFormat>
  <Paragraphs>66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Arial</vt:lpstr>
      <vt:lpstr>Bauhaus 93</vt:lpstr>
      <vt:lpstr>Office Theme</vt:lpstr>
      <vt:lpstr>You want this kid to do what?</vt:lpstr>
      <vt:lpstr>I….P….P’s</vt:lpstr>
      <vt:lpstr>What does Alberta Learning want?</vt:lpstr>
      <vt:lpstr>Realistic…</vt:lpstr>
      <vt:lpstr>Specific…</vt:lpstr>
      <vt:lpstr>Achievable… </vt:lpstr>
      <vt:lpstr>Measureable… </vt:lpstr>
      <vt:lpstr>SO WHAT DOES REALISTIC, SPECIFIC, ACHIEVABLE, AND MEASUREABLE LOOK LIKE?</vt:lpstr>
      <vt:lpstr>Anti-social Behaviour</vt:lpstr>
      <vt:lpstr>Inattentiveness</vt:lpstr>
      <vt:lpstr>Independence</vt:lpstr>
      <vt:lpstr>Your turn…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mlong</dc:creator>
  <cp:lastModifiedBy>Bharati Singh</cp:lastModifiedBy>
  <cp:revision>21</cp:revision>
  <dcterms:created xsi:type="dcterms:W3CDTF">2010-01-29T00:12:52Z</dcterms:created>
  <dcterms:modified xsi:type="dcterms:W3CDTF">2010-02-05T21:31:36Z</dcterms:modified>
</cp:coreProperties>
</file>